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Raleway"/>
      <p:regular r:id="rId47"/>
      <p:bold r:id="rId48"/>
      <p:italic r:id="rId49"/>
      <p:boldItalic r:id="rId50"/>
    </p:embeddedFont>
    <p:embeddedFont>
      <p:font typeface="Source Code Pro Light"/>
      <p:regular r:id="rId51"/>
      <p:bold r:id="rId52"/>
      <p:italic r:id="rId53"/>
      <p:boldItalic r:id="rId54"/>
    </p:embeddedFont>
    <p:embeddedFont>
      <p:font typeface="Lato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Raleway-bold.fntdata"/><Relationship Id="rId47" Type="http://schemas.openxmlformats.org/officeDocument/2006/relationships/font" Target="fonts/Raleway-regular.fntdata"/><Relationship Id="rId49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SourceCodeProLight-regular.fntdata"/><Relationship Id="rId50" Type="http://schemas.openxmlformats.org/officeDocument/2006/relationships/font" Target="fonts/Raleway-boldItalic.fntdata"/><Relationship Id="rId53" Type="http://schemas.openxmlformats.org/officeDocument/2006/relationships/font" Target="fonts/SourceCodeProLight-italic.fntdata"/><Relationship Id="rId52" Type="http://schemas.openxmlformats.org/officeDocument/2006/relationships/font" Target="fonts/SourceCodeProLight-bold.fntdata"/><Relationship Id="rId11" Type="http://schemas.openxmlformats.org/officeDocument/2006/relationships/slide" Target="slides/slide6.xml"/><Relationship Id="rId55" Type="http://schemas.openxmlformats.org/officeDocument/2006/relationships/font" Target="fonts/Lato-regular.fntdata"/><Relationship Id="rId10" Type="http://schemas.openxmlformats.org/officeDocument/2006/relationships/slide" Target="slides/slide5.xml"/><Relationship Id="rId54" Type="http://schemas.openxmlformats.org/officeDocument/2006/relationships/font" Target="fonts/SourceCodeProLight-boldItalic.fntdata"/><Relationship Id="rId13" Type="http://schemas.openxmlformats.org/officeDocument/2006/relationships/slide" Target="slides/slide8.xml"/><Relationship Id="rId57" Type="http://schemas.openxmlformats.org/officeDocument/2006/relationships/font" Target="fonts/Lato-italic.fntdata"/><Relationship Id="rId12" Type="http://schemas.openxmlformats.org/officeDocument/2006/relationships/slide" Target="slides/slide7.xml"/><Relationship Id="rId56" Type="http://schemas.openxmlformats.org/officeDocument/2006/relationships/font" Target="fonts/La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f7169a8b62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f7169a8b62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f7169a8b62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f7169a8b62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7169a8b62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f7169a8b62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f7169a8b62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f7169a8b62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f7169a8b62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f7169a8b62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f7169a8b62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f7169a8b62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f7169a8b62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f7169a8b62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f7169a8b62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f7169a8b62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f17eea1aa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f17eea1aa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f17eea1aa2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f17eea1aa2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f7169a8b62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f7169a8b62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f7169a8b62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f7169a8b62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17eea1aa2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f17eea1aa2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1dee447eb3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1dee447eb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f17eea1aa2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f17eea1aa2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f17eea1aa2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f17eea1aa2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f17eea1aa2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f17eea1aa2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f17eea1aa2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f17eea1aa2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f17eea1aa2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f17eea1aa2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f7169a8b62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f7169a8b62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f17eea1aa2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f17eea1aa2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7169a8b62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7169a8b62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09df40c970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09df40c97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f17eea1aa2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f17eea1aa2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04f751ed20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04f751ed20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f17eea1aa2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f17eea1aa2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1dee447eb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1dee447eb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f17eea1aa2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f17eea1aa2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f17eea1aa2_1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f17eea1aa2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f17eea1aa2_1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f17eea1aa2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f7169a8b62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f7169a8b62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f7169a8b62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f7169a8b62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f7169a8b62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f7169a8b62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f7169a8b62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f7169a8b62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f7169a8b62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f7169a8b62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00fdc3e5b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00fdc3e5b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f7169a8b62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f7169a8b62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f7169a8b62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f7169a8b62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4f751ed2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04f751ed2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f7169a8b62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f7169a8b62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idx="1" type="body"/>
          </p:nvPr>
        </p:nvSpPr>
        <p:spPr>
          <a:xfrm>
            <a:off x="729360" y="2079000"/>
            <a:ext cx="768852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2" type="body"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" type="body"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2" type="body"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3" type="body"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4" type="body"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729360" y="2079000"/>
            <a:ext cx="247536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2" type="body"/>
          </p:nvPr>
        </p:nvSpPr>
        <p:spPr>
          <a:xfrm>
            <a:off x="3328920" y="2079000"/>
            <a:ext cx="247536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3" type="body"/>
          </p:nvPr>
        </p:nvSpPr>
        <p:spPr>
          <a:xfrm>
            <a:off x="5928480" y="2079000"/>
            <a:ext cx="247536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4" type="body"/>
          </p:nvPr>
        </p:nvSpPr>
        <p:spPr>
          <a:xfrm>
            <a:off x="729360" y="3260160"/>
            <a:ext cx="247536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5" type="body"/>
          </p:nvPr>
        </p:nvSpPr>
        <p:spPr>
          <a:xfrm>
            <a:off x="3328920" y="3260160"/>
            <a:ext cx="247536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6" type="body"/>
          </p:nvPr>
        </p:nvSpPr>
        <p:spPr>
          <a:xfrm>
            <a:off x="5928480" y="3260160"/>
            <a:ext cx="247536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9" name="Google Shape;69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0" name="Google Shape;70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" name="Google Shape;72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5" name="Google Shape;75;p16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6" name="Google Shape;76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7" name="Google Shape;77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8" name="Google Shape;78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" name="Google Shape;80;p16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" name="Google Shape;81;p16"/>
          <p:cNvGrpSpPr/>
          <p:nvPr/>
        </p:nvGrpSpPr>
        <p:grpSpPr>
          <a:xfrm>
            <a:off x="5063108" y="1313285"/>
            <a:ext cx="3459716" cy="2670463"/>
            <a:chOff x="3553042" y="1657806"/>
            <a:chExt cx="3461100" cy="2671532"/>
          </a:xfrm>
        </p:grpSpPr>
        <p:sp>
          <p:nvSpPr>
            <p:cNvPr id="82" name="Google Shape;82;p1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6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6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6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6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6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6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6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90" name="Google Shape;90;p16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/>
          <p:nvPr/>
        </p:nvSpPr>
        <p:spPr>
          <a:xfrm flipH="1">
            <a:off x="5156273" y="1401826"/>
            <a:ext cx="3268500" cy="1812900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6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93" name="Google Shape;93;p16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94" name="Google Shape;94;p16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16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16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97" name="Google Shape;97;p16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" name="Google Shape;98;p16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1" name="Google Shape;101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8" name="Google Shape;108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1" name="Google Shape;111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" name="Google Shape;115;p1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6" name="Google Shape;116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" name="Google Shape;118;p1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" name="Google Shape;124;p2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5" name="Google Shape;125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" name="Google Shape;127;p2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8" name="Google Shape;128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" name="Google Shape;134;p2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5" name="Google Shape;135;p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" name="Google Shape;137;p2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9" name="Google Shape;139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2" name="Google Shape;142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" name="Google Shape;144;p23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" name="Google Shape;148;p2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9" name="Google Shape;149;p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" name="Google Shape;151;p2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2" name="Google Shape;152;p24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3" name="Google Shape;153;p2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4" name="Google Shape;154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56" name="Google Shape;156;p25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5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" name="Google Shape;158;p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59" name="Google Shape;159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" name="Google Shape;161;p2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2" name="Google Shape;162;p25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3" name="Google Shape;163;p25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64" name="Google Shape;164;p25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6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" name="Google Shape;168;p2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9" name="Google Shape;169;p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" name="Google Shape;171;p2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2" name="Google Shape;172;p2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3" name="Google Shape;173;p26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4" name="Google Shape;174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7" name="Google Shape;177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2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80" name="Google Shape;180;p2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" name="Google Shape;182;p28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3" name="Google Shape;183;p2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4" name="Google Shape;184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idx="1" type="subTitle"/>
          </p:nvPr>
        </p:nvSpPr>
        <p:spPr>
          <a:xfrm>
            <a:off x="729360" y="1318680"/>
            <a:ext cx="7688520" cy="2481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/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"/>
          <p:cNvSpPr txBox="1"/>
          <p:nvPr>
            <p:ph idx="1" type="body"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"/>
          <p:cNvSpPr txBox="1"/>
          <p:nvPr>
            <p:ph idx="2" type="body"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"/>
          <p:cNvSpPr txBox="1"/>
          <p:nvPr>
            <p:ph idx="3" type="body"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1" type="body"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2" type="body"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idx="3" type="body"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1" type="body"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2" type="body"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3" type="body"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9360" y="1322280"/>
            <a:ext cx="3787560" cy="1987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8" name="Google Shape;8;p1"/>
          <p:cNvGrpSpPr/>
          <p:nvPr/>
        </p:nvGrpSpPr>
        <p:grpSpPr>
          <a:xfrm>
            <a:off x="830340" y="1191420"/>
            <a:ext cx="745200" cy="45360"/>
            <a:chOff x="830340" y="1191420"/>
            <a:chExt cx="745200" cy="45360"/>
          </a:xfrm>
        </p:grpSpPr>
        <p:sp>
          <p:nvSpPr>
            <p:cNvPr id="9" name="Google Shape;9;p1"/>
            <p:cNvSpPr/>
            <p:nvPr/>
          </p:nvSpPr>
          <p:spPr>
            <a:xfrm rot="-5400000">
              <a:off x="1366560" y="1027800"/>
              <a:ext cx="45360" cy="372600"/>
            </a:xfrm>
            <a:prstGeom prst="rect">
              <a:avLst/>
            </a:prstGeom>
            <a:solidFill>
              <a:srgbClr val="EB5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 rot="-5400000">
              <a:off x="995400" y="1026360"/>
              <a:ext cx="45360" cy="37548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" name="Google Shape;11;p1"/>
          <p:cNvSpPr/>
          <p:nvPr/>
        </p:nvSpPr>
        <p:spPr>
          <a:xfrm>
            <a:off x="0" y="0"/>
            <a:ext cx="9143640" cy="487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hub.docker.com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8.png"/><Relationship Id="rId7" Type="http://schemas.openxmlformats.org/officeDocument/2006/relationships/image" Target="../media/image5.png"/><Relationship Id="rId8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8.png"/><Relationship Id="rId7" Type="http://schemas.openxmlformats.org/officeDocument/2006/relationships/image" Target="../media/image5.png"/><Relationship Id="rId8" Type="http://schemas.openxmlformats.org/officeDocument/2006/relationships/image" Target="../media/image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github.com/docker/awesome-compose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25.png"/><Relationship Id="rId6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/>
        </p:nvSpPr>
        <p:spPr>
          <a:xfrm>
            <a:off x="753900" y="2011452"/>
            <a:ext cx="44910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Docker</a:t>
            </a:r>
            <a:endParaRPr b="0" i="0" sz="4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0"/>
          <p:cNvSpPr txBox="1"/>
          <p:nvPr/>
        </p:nvSpPr>
        <p:spPr>
          <a:xfrm>
            <a:off x="882000" y="3074040"/>
            <a:ext cx="3787560" cy="823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GSG Missing Semester Boot Camp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00" y="4420440"/>
            <a:ext cx="1218960" cy="64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1885" y="1119200"/>
            <a:ext cx="3618838" cy="3039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9"/>
          <p:cNvSpPr/>
          <p:nvPr/>
        </p:nvSpPr>
        <p:spPr>
          <a:xfrm>
            <a:off x="5039200" y="1355075"/>
            <a:ext cx="3290400" cy="32904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9"/>
          <p:cNvSpPr/>
          <p:nvPr/>
        </p:nvSpPr>
        <p:spPr>
          <a:xfrm>
            <a:off x="5515033" y="1830908"/>
            <a:ext cx="2338800" cy="2338800"/>
          </a:xfrm>
          <a:prstGeom prst="pie">
            <a:avLst>
              <a:gd fmla="val 0" name="adj1"/>
              <a:gd fmla="val 16200000" name="adj2"/>
            </a:avLst>
          </a:prstGeom>
          <a:solidFill>
            <a:srgbClr val="F3F3F3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9"/>
          <p:cNvSpPr/>
          <p:nvPr/>
        </p:nvSpPr>
        <p:spPr>
          <a:xfrm>
            <a:off x="5515033" y="1830908"/>
            <a:ext cx="2338800" cy="2338800"/>
          </a:xfrm>
          <a:prstGeom prst="pie">
            <a:avLst>
              <a:gd fmla="val 0" name="adj1"/>
              <a:gd fmla="val 10801079" name="adj2"/>
            </a:avLst>
          </a:prstGeom>
          <a:solidFill>
            <a:srgbClr val="F3F3F3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9"/>
          <p:cNvSpPr/>
          <p:nvPr/>
        </p:nvSpPr>
        <p:spPr>
          <a:xfrm>
            <a:off x="5949800" y="2265675"/>
            <a:ext cx="1469100" cy="1469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9"/>
          <p:cNvSpPr txBox="1"/>
          <p:nvPr/>
        </p:nvSpPr>
        <p:spPr>
          <a:xfrm>
            <a:off x="6292475" y="2735375"/>
            <a:ext cx="78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Kernel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5" name="Google Shape;295;p39"/>
          <p:cNvSpPr txBox="1"/>
          <p:nvPr/>
        </p:nvSpPr>
        <p:spPr>
          <a:xfrm>
            <a:off x="6091325" y="1430700"/>
            <a:ext cx="118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Application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39"/>
          <p:cNvSpPr txBox="1"/>
          <p:nvPr/>
        </p:nvSpPr>
        <p:spPr>
          <a:xfrm>
            <a:off x="5591981" y="2169263"/>
            <a:ext cx="78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Shell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Google Shape;297;p39"/>
          <p:cNvSpPr txBox="1"/>
          <p:nvPr/>
        </p:nvSpPr>
        <p:spPr>
          <a:xfrm>
            <a:off x="5930644" y="3682922"/>
            <a:ext cx="146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Library Routines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" name="Google Shape;298;p39"/>
          <p:cNvSpPr txBox="1"/>
          <p:nvPr/>
        </p:nvSpPr>
        <p:spPr>
          <a:xfrm>
            <a:off x="181125" y="1355075"/>
            <a:ext cx="41925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Linux</a:t>
            </a:r>
            <a:endParaRPr b="1" sz="30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9" name="Google Shape;299;p39"/>
          <p:cNvSpPr txBox="1"/>
          <p:nvPr/>
        </p:nvSpPr>
        <p:spPr>
          <a:xfrm>
            <a:off x="66125" y="2228650"/>
            <a:ext cx="35745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US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Remember that all </a:t>
            </a:r>
            <a:r>
              <a:rPr b="1" lang="en-US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linux</a:t>
            </a:r>
            <a:r>
              <a:rPr b="1" lang="en-US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distributions share the same </a:t>
            </a:r>
            <a:r>
              <a:rPr b="1" lang="en-US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kernel</a:t>
            </a:r>
            <a:r>
              <a:rPr b="1" lang="en-US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0"/>
          <p:cNvSpPr txBox="1"/>
          <p:nvPr>
            <p:ph type="title"/>
          </p:nvPr>
        </p:nvSpPr>
        <p:spPr>
          <a:xfrm>
            <a:off x="267025" y="927775"/>
            <a:ext cx="34713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Docker VS VMs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40"/>
          <p:cNvPicPr preferRelativeResize="0"/>
          <p:nvPr/>
        </p:nvPicPr>
        <p:blipFill rotWithShape="1">
          <a:blip r:embed="rId3">
            <a:alphaModFix/>
          </a:blip>
          <a:srcRect b="0" l="1263" r="0" t="4388"/>
          <a:stretch/>
        </p:blipFill>
        <p:spPr>
          <a:xfrm>
            <a:off x="1762975" y="1814600"/>
            <a:ext cx="5728451" cy="312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1"/>
          <p:cNvSpPr txBox="1"/>
          <p:nvPr>
            <p:ph type="title"/>
          </p:nvPr>
        </p:nvSpPr>
        <p:spPr>
          <a:xfrm>
            <a:off x="267025" y="927775"/>
            <a:ext cx="34713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Docker VS VMs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41"/>
          <p:cNvSpPr/>
          <p:nvPr/>
        </p:nvSpPr>
        <p:spPr>
          <a:xfrm>
            <a:off x="1522100" y="2031050"/>
            <a:ext cx="2531400" cy="5661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Docker Containers</a:t>
            </a:r>
            <a:endParaRPr b="1" sz="135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" name="Google Shape;312;p41"/>
          <p:cNvSpPr/>
          <p:nvPr/>
        </p:nvSpPr>
        <p:spPr>
          <a:xfrm>
            <a:off x="4923025" y="2031050"/>
            <a:ext cx="2531400" cy="566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Virtual Machines</a:t>
            </a:r>
            <a:endParaRPr b="1" sz="135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3" name="Google Shape;313;p41"/>
          <p:cNvSpPr/>
          <p:nvPr/>
        </p:nvSpPr>
        <p:spPr>
          <a:xfrm>
            <a:off x="1522100" y="2717138"/>
            <a:ext cx="2531400" cy="566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5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Low impact on OS, very fast,</a:t>
            </a:r>
            <a:endParaRPr sz="115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minimal disk space usage</a:t>
            </a:r>
            <a:endParaRPr sz="115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4" name="Google Shape;314;p41"/>
          <p:cNvSpPr/>
          <p:nvPr/>
        </p:nvSpPr>
        <p:spPr>
          <a:xfrm>
            <a:off x="1522100" y="3438038"/>
            <a:ext cx="2531400" cy="566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5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Sharing, re-building and</a:t>
            </a:r>
            <a:endParaRPr sz="115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distribution is easy</a:t>
            </a:r>
            <a:endParaRPr sz="115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5" name="Google Shape;315;p41"/>
          <p:cNvSpPr/>
          <p:nvPr/>
        </p:nvSpPr>
        <p:spPr>
          <a:xfrm>
            <a:off x="1522100" y="4158950"/>
            <a:ext cx="2531400" cy="566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5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Encapsulate apps/ environments</a:t>
            </a:r>
            <a:endParaRPr sz="115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instead of “whole machines”</a:t>
            </a:r>
            <a:endParaRPr sz="115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6" name="Google Shape;316;p41"/>
          <p:cNvSpPr/>
          <p:nvPr/>
        </p:nvSpPr>
        <p:spPr>
          <a:xfrm>
            <a:off x="4923025" y="4158913"/>
            <a:ext cx="2531400" cy="566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5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Encapsulate “whole machines”</a:t>
            </a:r>
            <a:endParaRPr sz="115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instead of just apps/ environments</a:t>
            </a:r>
            <a:endParaRPr sz="115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7" name="Google Shape;317;p41"/>
          <p:cNvSpPr/>
          <p:nvPr/>
        </p:nvSpPr>
        <p:spPr>
          <a:xfrm>
            <a:off x="4923025" y="3403238"/>
            <a:ext cx="2531400" cy="566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5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Sharing, re-building and</a:t>
            </a:r>
            <a:endParaRPr sz="115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distribution can be challenging</a:t>
            </a:r>
            <a:endParaRPr sz="115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8" name="Google Shape;318;p41"/>
          <p:cNvSpPr/>
          <p:nvPr/>
        </p:nvSpPr>
        <p:spPr>
          <a:xfrm>
            <a:off x="4923025" y="2717138"/>
            <a:ext cx="2531400" cy="566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5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Bigger impact on OS, slower,</a:t>
            </a:r>
            <a:endParaRPr sz="115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higher disk space usage</a:t>
            </a:r>
            <a:endParaRPr sz="115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2"/>
          <p:cNvSpPr txBox="1"/>
          <p:nvPr>
            <p:ph type="title"/>
          </p:nvPr>
        </p:nvSpPr>
        <p:spPr>
          <a:xfrm>
            <a:off x="323550" y="1004100"/>
            <a:ext cx="38520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First Docker Application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2"/>
          <p:cNvSpPr txBox="1"/>
          <p:nvPr/>
        </p:nvSpPr>
        <p:spPr>
          <a:xfrm>
            <a:off x="1072500" y="3623350"/>
            <a:ext cx="6999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docker container run --publish 8080:80 ramisalman/gsg-meme</a:t>
            </a:r>
            <a:endParaRPr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325" name="Google Shape;325;p42"/>
          <p:cNvSpPr txBox="1"/>
          <p:nvPr/>
        </p:nvSpPr>
        <p:spPr>
          <a:xfrm>
            <a:off x="943150" y="2021100"/>
            <a:ext cx="520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-"/>
            </a:pPr>
            <a:r>
              <a:rPr b="1" lang="en-US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Run the following commands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6" name="Google Shape;326;p42"/>
          <p:cNvSpPr txBox="1"/>
          <p:nvPr/>
        </p:nvSpPr>
        <p:spPr>
          <a:xfrm>
            <a:off x="1072500" y="2779675"/>
            <a:ext cx="6999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docker pull </a:t>
            </a:r>
            <a:r>
              <a:rPr lang="en-US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ramisalman/gsg-meme</a:t>
            </a:r>
            <a:endParaRPr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3"/>
          <p:cNvSpPr txBox="1"/>
          <p:nvPr>
            <p:ph type="title"/>
          </p:nvPr>
        </p:nvSpPr>
        <p:spPr>
          <a:xfrm>
            <a:off x="267025" y="927775"/>
            <a:ext cx="34713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Docker Architecture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3"/>
          <p:cNvSpPr txBox="1"/>
          <p:nvPr/>
        </p:nvSpPr>
        <p:spPr>
          <a:xfrm>
            <a:off x="314175" y="2310425"/>
            <a:ext cx="35745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-"/>
            </a:pPr>
            <a:r>
              <a:rPr b="1" lang="en-US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Container</a:t>
            </a:r>
            <a:endParaRPr b="1"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-"/>
            </a:pPr>
            <a:r>
              <a:rPr b="1" lang="en-US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Image</a:t>
            </a:r>
            <a:endParaRPr b="1"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-"/>
            </a:pPr>
            <a:r>
              <a:rPr b="1" lang="en-US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Registry</a:t>
            </a:r>
            <a:endParaRPr b="1"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4"/>
          <p:cNvSpPr txBox="1"/>
          <p:nvPr>
            <p:ph type="title"/>
          </p:nvPr>
        </p:nvSpPr>
        <p:spPr>
          <a:xfrm>
            <a:off x="267025" y="927775"/>
            <a:ext cx="34713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Docker Image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4"/>
          <p:cNvSpPr txBox="1"/>
          <p:nvPr/>
        </p:nvSpPr>
        <p:spPr>
          <a:xfrm>
            <a:off x="706550" y="2000350"/>
            <a:ext cx="67767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US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Images</a:t>
            </a:r>
            <a:r>
              <a:rPr lang="en-US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are multi-layered self-contained files that act as the template for creating containers. They are like a frozen, read-only copy of a container. 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9" name="Google Shape;339;p44"/>
          <p:cNvSpPr txBox="1"/>
          <p:nvPr/>
        </p:nvSpPr>
        <p:spPr>
          <a:xfrm>
            <a:off x="595400" y="3096125"/>
            <a:ext cx="51318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uname -a</a:t>
            </a:r>
            <a:endParaRPr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340" name="Google Shape;340;p44"/>
          <p:cNvSpPr txBox="1"/>
          <p:nvPr/>
        </p:nvSpPr>
        <p:spPr>
          <a:xfrm>
            <a:off x="595400" y="3900175"/>
            <a:ext cx="50502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docker run alpine uname -a</a:t>
            </a:r>
            <a:endParaRPr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341" name="Google Shape;341;p44"/>
          <p:cNvSpPr/>
          <p:nvPr/>
        </p:nvSpPr>
        <p:spPr>
          <a:xfrm>
            <a:off x="6253375" y="2862855"/>
            <a:ext cx="1953900" cy="1692000"/>
          </a:xfrm>
          <a:prstGeom prst="roundRect">
            <a:avLst>
              <a:gd fmla="val 16667" name="adj"/>
            </a:avLst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2" name="Google Shape;342;p44"/>
          <p:cNvSpPr/>
          <p:nvPr/>
        </p:nvSpPr>
        <p:spPr>
          <a:xfrm>
            <a:off x="6395119" y="3146467"/>
            <a:ext cx="1694700" cy="505500"/>
          </a:xfrm>
          <a:prstGeom prst="roundRect">
            <a:avLst>
              <a:gd fmla="val 16667" name="adj"/>
            </a:avLst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NodeJS App Code</a:t>
            </a:r>
            <a:endParaRPr sz="115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3" name="Google Shape;343;p44"/>
          <p:cNvSpPr/>
          <p:nvPr/>
        </p:nvSpPr>
        <p:spPr>
          <a:xfrm>
            <a:off x="6542205" y="2526855"/>
            <a:ext cx="1401000" cy="546000"/>
          </a:xfrm>
          <a:prstGeom prst="roundRect">
            <a:avLst>
              <a:gd fmla="val 16667" name="adj"/>
            </a:avLst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Image</a:t>
            </a:r>
            <a:endParaRPr sz="115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4" name="Google Shape;344;p44"/>
          <p:cNvSpPr/>
          <p:nvPr/>
        </p:nvSpPr>
        <p:spPr>
          <a:xfrm>
            <a:off x="6382726" y="3831495"/>
            <a:ext cx="1745400" cy="505500"/>
          </a:xfrm>
          <a:prstGeom prst="roundRect">
            <a:avLst>
              <a:gd fmla="val 16667" name="adj"/>
            </a:avLst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NodeJS Environment</a:t>
            </a:r>
            <a:endParaRPr sz="115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5"/>
          <p:cNvSpPr txBox="1"/>
          <p:nvPr>
            <p:ph type="title"/>
          </p:nvPr>
        </p:nvSpPr>
        <p:spPr>
          <a:xfrm>
            <a:off x="267025" y="927775"/>
            <a:ext cx="34713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Docker Images</a:t>
            </a:r>
            <a:endParaRPr/>
          </a:p>
        </p:txBody>
      </p:sp>
      <p:sp>
        <p:nvSpPr>
          <p:cNvPr id="350" name="Google Shape;350;p45"/>
          <p:cNvSpPr txBox="1"/>
          <p:nvPr/>
        </p:nvSpPr>
        <p:spPr>
          <a:xfrm>
            <a:off x="165800" y="2736650"/>
            <a:ext cx="30639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US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 Docker container i</a:t>
            </a:r>
            <a:r>
              <a:rPr lang="en-US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 a runtime instance of a Docker image that gets created when the $ docker run command is implemented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1" name="Google Shape;351;p45"/>
          <p:cNvSpPr/>
          <p:nvPr/>
        </p:nvSpPr>
        <p:spPr>
          <a:xfrm>
            <a:off x="2526875" y="1662250"/>
            <a:ext cx="1801200" cy="900900"/>
          </a:xfrm>
          <a:prstGeom prst="roundRect">
            <a:avLst>
              <a:gd fmla="val 16667" name="adj"/>
            </a:avLst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2" name="Google Shape;352;p45"/>
          <p:cNvSpPr/>
          <p:nvPr/>
        </p:nvSpPr>
        <p:spPr>
          <a:xfrm>
            <a:off x="2657550" y="1866250"/>
            <a:ext cx="1562400" cy="534900"/>
          </a:xfrm>
          <a:prstGeom prst="roundRect">
            <a:avLst>
              <a:gd fmla="val 16667" name="adj"/>
            </a:avLst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Running NodeJS App</a:t>
            </a:r>
            <a:endParaRPr sz="115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3" name="Google Shape;353;p45"/>
          <p:cNvSpPr/>
          <p:nvPr/>
        </p:nvSpPr>
        <p:spPr>
          <a:xfrm>
            <a:off x="4865425" y="1628725"/>
            <a:ext cx="1801200" cy="934500"/>
          </a:xfrm>
          <a:prstGeom prst="roundRect">
            <a:avLst>
              <a:gd fmla="val 16667" name="adj"/>
            </a:avLst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4" name="Google Shape;354;p45"/>
          <p:cNvSpPr/>
          <p:nvPr/>
        </p:nvSpPr>
        <p:spPr>
          <a:xfrm>
            <a:off x="4996100" y="1832725"/>
            <a:ext cx="1562400" cy="534900"/>
          </a:xfrm>
          <a:prstGeom prst="roundRect">
            <a:avLst>
              <a:gd fmla="val 16667" name="adj"/>
            </a:avLst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5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Running NodeJS App</a:t>
            </a:r>
            <a:endParaRPr sz="115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5" name="Google Shape;355;p45"/>
          <p:cNvSpPr/>
          <p:nvPr/>
        </p:nvSpPr>
        <p:spPr>
          <a:xfrm>
            <a:off x="7073300" y="1628747"/>
            <a:ext cx="1801200" cy="934500"/>
          </a:xfrm>
          <a:prstGeom prst="roundRect">
            <a:avLst>
              <a:gd fmla="val 16667" name="adj"/>
            </a:avLst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6" name="Google Shape;356;p45"/>
          <p:cNvSpPr/>
          <p:nvPr/>
        </p:nvSpPr>
        <p:spPr>
          <a:xfrm>
            <a:off x="7203975" y="1832756"/>
            <a:ext cx="1562400" cy="534900"/>
          </a:xfrm>
          <a:prstGeom prst="roundRect">
            <a:avLst>
              <a:gd fmla="val 16667" name="adj"/>
            </a:avLst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5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Running NodeJS App</a:t>
            </a:r>
            <a:endParaRPr sz="115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7" name="Google Shape;357;p45"/>
          <p:cNvSpPr/>
          <p:nvPr/>
        </p:nvSpPr>
        <p:spPr>
          <a:xfrm>
            <a:off x="4865425" y="3358988"/>
            <a:ext cx="1801200" cy="1217100"/>
          </a:xfrm>
          <a:prstGeom prst="roundRect">
            <a:avLst>
              <a:gd fmla="val 16667" name="adj"/>
            </a:avLst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8" name="Google Shape;358;p45"/>
          <p:cNvSpPr/>
          <p:nvPr/>
        </p:nvSpPr>
        <p:spPr>
          <a:xfrm>
            <a:off x="4996100" y="3562988"/>
            <a:ext cx="1562400" cy="363600"/>
          </a:xfrm>
          <a:prstGeom prst="roundRect">
            <a:avLst>
              <a:gd fmla="val 16667" name="adj"/>
            </a:avLst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NodeJS App Code</a:t>
            </a:r>
            <a:endParaRPr sz="115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9" name="Google Shape;359;p45"/>
          <p:cNvSpPr/>
          <p:nvPr/>
        </p:nvSpPr>
        <p:spPr>
          <a:xfrm>
            <a:off x="5131700" y="3117304"/>
            <a:ext cx="1291500" cy="392700"/>
          </a:xfrm>
          <a:prstGeom prst="roundRect">
            <a:avLst>
              <a:gd fmla="val 16667" name="adj"/>
            </a:avLst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Image</a:t>
            </a:r>
            <a:endParaRPr sz="115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0" name="Google Shape;360;p45"/>
          <p:cNvSpPr/>
          <p:nvPr/>
        </p:nvSpPr>
        <p:spPr>
          <a:xfrm>
            <a:off x="4984675" y="4055725"/>
            <a:ext cx="1609200" cy="363600"/>
          </a:xfrm>
          <a:prstGeom prst="roundRect">
            <a:avLst>
              <a:gd fmla="val 16667" name="adj"/>
            </a:avLst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NodeJS Environment</a:t>
            </a:r>
            <a:endParaRPr sz="115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61" name="Google Shape;361;p45"/>
          <p:cNvCxnSpPr>
            <a:stCxn id="359" idx="0"/>
            <a:endCxn id="353" idx="2"/>
          </p:cNvCxnSpPr>
          <p:nvPr/>
        </p:nvCxnSpPr>
        <p:spPr>
          <a:xfrm rot="10800000">
            <a:off x="5766050" y="2563204"/>
            <a:ext cx="11400" cy="5541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2" name="Google Shape;362;p45"/>
          <p:cNvCxnSpPr>
            <a:stCxn id="357" idx="3"/>
            <a:endCxn id="355" idx="2"/>
          </p:cNvCxnSpPr>
          <p:nvPr/>
        </p:nvCxnSpPr>
        <p:spPr>
          <a:xfrm flipH="1" rot="10800000">
            <a:off x="6666625" y="2563238"/>
            <a:ext cx="1307400" cy="14043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3" name="Google Shape;363;p45"/>
          <p:cNvCxnSpPr>
            <a:stCxn id="357" idx="1"/>
            <a:endCxn id="351" idx="2"/>
          </p:cNvCxnSpPr>
          <p:nvPr/>
        </p:nvCxnSpPr>
        <p:spPr>
          <a:xfrm rot="10800000">
            <a:off x="3427525" y="2563238"/>
            <a:ext cx="1437900" cy="14043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6"/>
          <p:cNvSpPr txBox="1"/>
          <p:nvPr>
            <p:ph type="title"/>
          </p:nvPr>
        </p:nvSpPr>
        <p:spPr>
          <a:xfrm>
            <a:off x="267025" y="927775"/>
            <a:ext cx="34713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Docker </a:t>
            </a:r>
            <a:r>
              <a:rPr lang="en-US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Registry</a:t>
            </a:r>
            <a:endParaRPr/>
          </a:p>
        </p:txBody>
      </p:sp>
      <p:sp>
        <p:nvSpPr>
          <p:cNvPr id="369" name="Google Shape;369;p46"/>
          <p:cNvSpPr txBox="1"/>
          <p:nvPr/>
        </p:nvSpPr>
        <p:spPr>
          <a:xfrm>
            <a:off x="468350" y="2163900"/>
            <a:ext cx="53298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US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 docker registry </a:t>
            </a:r>
            <a:r>
              <a:rPr lang="en-US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is a centralized place where you can upload your images and can also download images created by others.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0" name="Google Shape;370;p46"/>
          <p:cNvSpPr txBox="1"/>
          <p:nvPr/>
        </p:nvSpPr>
        <p:spPr>
          <a:xfrm>
            <a:off x="541475" y="3390450"/>
            <a:ext cx="76887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Docker Hub</a:t>
            </a:r>
            <a:endParaRPr sz="1300">
              <a:solidFill>
                <a:srgbClr val="1C367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00">
              <a:solidFill>
                <a:srgbClr val="1C367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7"/>
          <p:cNvSpPr txBox="1"/>
          <p:nvPr>
            <p:ph type="title"/>
          </p:nvPr>
        </p:nvSpPr>
        <p:spPr>
          <a:xfrm>
            <a:off x="267025" y="927775"/>
            <a:ext cx="34713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Docker Engine</a:t>
            </a:r>
            <a:endParaRPr/>
          </a:p>
        </p:txBody>
      </p:sp>
      <p:sp>
        <p:nvSpPr>
          <p:cNvPr id="376" name="Google Shape;376;p47"/>
          <p:cNvSpPr txBox="1"/>
          <p:nvPr/>
        </p:nvSpPr>
        <p:spPr>
          <a:xfrm>
            <a:off x="573000" y="1763375"/>
            <a:ext cx="86766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The engine consists of three major components:</a:t>
            </a:r>
            <a:endParaRPr b="1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1- Docker Daemon:</a:t>
            </a:r>
            <a:r>
              <a:rPr b="1" lang="en-US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The daemon (dockerd) is a process that keeps running in the background and waits for commands from the client.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2- Docker Client: </a:t>
            </a:r>
            <a:r>
              <a:rPr lang="en-US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client  (docker) is a command-line interface program mostly responsible for transporting commands issued by users.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US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2- REST API: </a:t>
            </a:r>
            <a:r>
              <a:rPr lang="en-US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REST API acts as a bridge between the daemon and the client.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8"/>
          <p:cNvSpPr txBox="1"/>
          <p:nvPr>
            <p:ph type="title"/>
          </p:nvPr>
        </p:nvSpPr>
        <p:spPr>
          <a:xfrm>
            <a:off x="267025" y="927775"/>
            <a:ext cx="34713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Docker Engine</a:t>
            </a:r>
            <a:endParaRPr/>
          </a:p>
        </p:txBody>
      </p:sp>
      <p:pic>
        <p:nvPicPr>
          <p:cNvPr id="382" name="Google Shape;38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171" y="1868575"/>
            <a:ext cx="6898205" cy="251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8"/>
          <p:cNvSpPr txBox="1"/>
          <p:nvPr/>
        </p:nvSpPr>
        <p:spPr>
          <a:xfrm>
            <a:off x="2582175" y="4699913"/>
            <a:ext cx="3852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docker run hello-world</a:t>
            </a:r>
            <a:endParaRPr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267025" y="927775"/>
            <a:ext cx="34713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1325" y="1218100"/>
            <a:ext cx="2174601" cy="72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2000" y="782325"/>
            <a:ext cx="1809075" cy="186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9174" y="2207575"/>
            <a:ext cx="2035926" cy="14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1"/>
          <p:cNvPicPr preferRelativeResize="0"/>
          <p:nvPr/>
        </p:nvPicPr>
        <p:blipFill rotWithShape="1">
          <a:blip r:embed="rId6">
            <a:alphaModFix/>
          </a:blip>
          <a:srcRect b="0" l="0" r="0" t="18613"/>
          <a:stretch/>
        </p:blipFill>
        <p:spPr>
          <a:xfrm>
            <a:off x="5368325" y="3798700"/>
            <a:ext cx="3304701" cy="134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4675" y="2250053"/>
            <a:ext cx="2583639" cy="134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16750" y="2575800"/>
            <a:ext cx="1438700" cy="14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1"/>
          <p:cNvSpPr txBox="1"/>
          <p:nvPr/>
        </p:nvSpPr>
        <p:spPr>
          <a:xfrm>
            <a:off x="0" y="2113050"/>
            <a:ext cx="35745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-"/>
            </a:pPr>
            <a:r>
              <a:rPr b="1" lang="en-US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Each Project relies on many </a:t>
            </a:r>
            <a:r>
              <a:rPr b="1" lang="en-US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dependencies</a:t>
            </a:r>
            <a:r>
              <a:rPr b="1" lang="en-US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7" name="Google Shape;207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23150" y="3646283"/>
            <a:ext cx="2019555" cy="8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/>
          <p:nvPr>
            <p:ph type="title"/>
          </p:nvPr>
        </p:nvSpPr>
        <p:spPr>
          <a:xfrm>
            <a:off x="267025" y="927775"/>
            <a:ext cx="34713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Basic commands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9"/>
          <p:cNvSpPr txBox="1"/>
          <p:nvPr/>
        </p:nvSpPr>
        <p:spPr>
          <a:xfrm>
            <a:off x="874550" y="1882725"/>
            <a:ext cx="520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-"/>
            </a:pPr>
            <a:r>
              <a:rPr b="1" lang="en-US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Create and Start a container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0" name="Google Shape;390;p49"/>
          <p:cNvSpPr txBox="1"/>
          <p:nvPr/>
        </p:nvSpPr>
        <p:spPr>
          <a:xfrm>
            <a:off x="1388250" y="2464488"/>
            <a:ext cx="3852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docker run</a:t>
            </a:r>
            <a:endParaRPr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391" name="Google Shape;391;p49"/>
          <p:cNvSpPr txBox="1"/>
          <p:nvPr/>
        </p:nvSpPr>
        <p:spPr>
          <a:xfrm>
            <a:off x="874550" y="3205313"/>
            <a:ext cx="520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-"/>
            </a:pPr>
            <a:r>
              <a:rPr b="1" lang="en-US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List all the running containers. 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2" name="Google Shape;392;p49"/>
          <p:cNvSpPr txBox="1"/>
          <p:nvPr/>
        </p:nvSpPr>
        <p:spPr>
          <a:xfrm>
            <a:off x="1388250" y="3831675"/>
            <a:ext cx="48999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docker ps (-a) / docker container ls</a:t>
            </a:r>
            <a:endParaRPr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0"/>
          <p:cNvSpPr txBox="1"/>
          <p:nvPr>
            <p:ph type="title"/>
          </p:nvPr>
        </p:nvSpPr>
        <p:spPr>
          <a:xfrm>
            <a:off x="267025" y="927775"/>
            <a:ext cx="51951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Publishing The Application Port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50"/>
          <p:cNvSpPr txBox="1"/>
          <p:nvPr/>
        </p:nvSpPr>
        <p:spPr>
          <a:xfrm>
            <a:off x="1926000" y="3797150"/>
            <a:ext cx="50325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--publish &lt;host port&gt;:&lt;container port&gt;</a:t>
            </a:r>
            <a:endParaRPr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399" name="Google Shape;399;p50"/>
          <p:cNvSpPr txBox="1"/>
          <p:nvPr/>
        </p:nvSpPr>
        <p:spPr>
          <a:xfrm>
            <a:off x="573000" y="1763375"/>
            <a:ext cx="8676600" cy="18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Containers are isolated environments. Your host system doesn't know anything about what's going on inside a container.</a:t>
            </a:r>
            <a:endParaRPr b="1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Lato"/>
              <a:buChar char="-"/>
            </a:pPr>
            <a:r>
              <a:rPr b="1" lang="en-US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To allow access from outside of a container, you must publish the appropriate port inside the container to a port on your local network.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0" name="Google Shape;400;p50"/>
          <p:cNvSpPr txBox="1"/>
          <p:nvPr/>
        </p:nvSpPr>
        <p:spPr>
          <a:xfrm>
            <a:off x="846300" y="4452175"/>
            <a:ext cx="71919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docker container run --publish 8080:80 </a:t>
            </a:r>
            <a:r>
              <a:rPr lang="en-US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ramisalman/gsg-meme</a:t>
            </a:r>
            <a:endParaRPr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1"/>
          <p:cNvSpPr/>
          <p:nvPr/>
        </p:nvSpPr>
        <p:spPr>
          <a:xfrm>
            <a:off x="2418450" y="1556600"/>
            <a:ext cx="4307100" cy="264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react =&gt; 80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2"/>
          <p:cNvSpPr txBox="1"/>
          <p:nvPr>
            <p:ph type="title"/>
          </p:nvPr>
        </p:nvSpPr>
        <p:spPr>
          <a:xfrm>
            <a:off x="267025" y="927775"/>
            <a:ext cx="34713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Detach Mode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52"/>
          <p:cNvSpPr txBox="1"/>
          <p:nvPr/>
        </p:nvSpPr>
        <p:spPr>
          <a:xfrm>
            <a:off x="1926000" y="3797150"/>
            <a:ext cx="50325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--detach</a:t>
            </a:r>
            <a:endParaRPr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412" name="Google Shape;412;p52"/>
          <p:cNvSpPr txBox="1"/>
          <p:nvPr/>
        </p:nvSpPr>
        <p:spPr>
          <a:xfrm>
            <a:off x="573000" y="1763375"/>
            <a:ext cx="8676600" cy="18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By default, containers run in the foreground and attach themselves to the terminal like any other normal program invoked from the terminal.</a:t>
            </a:r>
            <a:endParaRPr b="1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Lato"/>
              <a:buChar char="-"/>
            </a:pPr>
            <a:r>
              <a:rPr b="1" lang="en-US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In order to override this behavior and keep a container running in background, you can include the --detach option with the run command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3" name="Google Shape;413;p52"/>
          <p:cNvSpPr txBox="1"/>
          <p:nvPr/>
        </p:nvSpPr>
        <p:spPr>
          <a:xfrm>
            <a:off x="674250" y="4452175"/>
            <a:ext cx="77955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docker container run --detach --publish 8080:80 </a:t>
            </a:r>
            <a:r>
              <a:rPr lang="en-US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ramisalman/gsg-meme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3"/>
          <p:cNvSpPr txBox="1"/>
          <p:nvPr>
            <p:ph type="title"/>
          </p:nvPr>
        </p:nvSpPr>
        <p:spPr>
          <a:xfrm>
            <a:off x="267025" y="927775"/>
            <a:ext cx="34713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Containers Names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53"/>
          <p:cNvSpPr txBox="1"/>
          <p:nvPr/>
        </p:nvSpPr>
        <p:spPr>
          <a:xfrm>
            <a:off x="1926000" y="3797150"/>
            <a:ext cx="50325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--name</a:t>
            </a:r>
            <a:endParaRPr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420" name="Google Shape;420;p53"/>
          <p:cNvSpPr txBox="1"/>
          <p:nvPr/>
        </p:nvSpPr>
        <p:spPr>
          <a:xfrm>
            <a:off x="573000" y="1763375"/>
            <a:ext cx="8676600" cy="14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By default, every container has two identifiers. They are as follows:</a:t>
            </a:r>
            <a:endParaRPr b="1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Lato"/>
              <a:buChar char="-"/>
            </a:pPr>
            <a:r>
              <a:rPr b="1" lang="en-US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CONTAINER ID</a:t>
            </a:r>
            <a:r>
              <a:rPr lang="en-US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- a random 64 character-long string.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Lato"/>
              <a:buChar char="-"/>
            </a:pPr>
            <a:r>
              <a:rPr b="1" lang="en-US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NAME </a:t>
            </a:r>
            <a:r>
              <a:rPr lang="en-US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- combination of two random words, joined with an underscore.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1" name="Google Shape;421;p53"/>
          <p:cNvSpPr txBox="1"/>
          <p:nvPr/>
        </p:nvSpPr>
        <p:spPr>
          <a:xfrm>
            <a:off x="674250" y="4452175"/>
            <a:ext cx="7795500" cy="6156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docker container run --detach --publish 8888:80 --name hello-dock-container </a:t>
            </a:r>
            <a:r>
              <a:rPr lang="en-US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ramisalman/gsg-meme</a:t>
            </a:r>
            <a:endParaRPr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4"/>
          <p:cNvSpPr txBox="1"/>
          <p:nvPr>
            <p:ph type="title"/>
          </p:nvPr>
        </p:nvSpPr>
        <p:spPr>
          <a:xfrm>
            <a:off x="267025" y="927775"/>
            <a:ext cx="34713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Containers Commands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54"/>
          <p:cNvSpPr txBox="1"/>
          <p:nvPr/>
        </p:nvSpPr>
        <p:spPr>
          <a:xfrm>
            <a:off x="874550" y="1882725"/>
            <a:ext cx="520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-"/>
            </a:pPr>
            <a:r>
              <a:rPr b="1" lang="en-US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Rename an old container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8" name="Google Shape;428;p54"/>
          <p:cNvSpPr txBox="1"/>
          <p:nvPr/>
        </p:nvSpPr>
        <p:spPr>
          <a:xfrm>
            <a:off x="1388250" y="2464500"/>
            <a:ext cx="63066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docker container rename &lt;container identifier&gt; &lt;new name&gt;</a:t>
            </a:r>
            <a:endParaRPr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429" name="Google Shape;429;p54"/>
          <p:cNvSpPr txBox="1"/>
          <p:nvPr/>
        </p:nvSpPr>
        <p:spPr>
          <a:xfrm>
            <a:off x="874550" y="3205313"/>
            <a:ext cx="520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-"/>
            </a:pPr>
            <a:r>
              <a:rPr b="1" lang="en-US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Stop a running container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0" name="Google Shape;430;p54"/>
          <p:cNvSpPr txBox="1"/>
          <p:nvPr/>
        </p:nvSpPr>
        <p:spPr>
          <a:xfrm>
            <a:off x="1388250" y="3831675"/>
            <a:ext cx="63066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docker container stop &lt;container identifier&gt;</a:t>
            </a:r>
            <a:endParaRPr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431" name="Google Shape;431;p54"/>
          <p:cNvSpPr txBox="1"/>
          <p:nvPr/>
        </p:nvSpPr>
        <p:spPr>
          <a:xfrm>
            <a:off x="1418700" y="4473325"/>
            <a:ext cx="63066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docker container kill &lt;container identifier&gt;</a:t>
            </a:r>
            <a:endParaRPr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5"/>
          <p:cNvSpPr txBox="1"/>
          <p:nvPr>
            <p:ph type="title"/>
          </p:nvPr>
        </p:nvSpPr>
        <p:spPr>
          <a:xfrm>
            <a:off x="267025" y="927775"/>
            <a:ext cx="34713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Containers Commands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55"/>
          <p:cNvSpPr txBox="1"/>
          <p:nvPr/>
        </p:nvSpPr>
        <p:spPr>
          <a:xfrm>
            <a:off x="874550" y="1882725"/>
            <a:ext cx="520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-"/>
            </a:pPr>
            <a:r>
              <a:rPr b="1" lang="en-US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Create a container without running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8" name="Google Shape;438;p55"/>
          <p:cNvSpPr txBox="1"/>
          <p:nvPr/>
        </p:nvSpPr>
        <p:spPr>
          <a:xfrm>
            <a:off x="1388250" y="2464500"/>
            <a:ext cx="68325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docker container create --publish 8080:80 </a:t>
            </a:r>
            <a:r>
              <a:rPr lang="en-US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ramisalman/gsg-meme</a:t>
            </a:r>
            <a:endParaRPr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439" name="Google Shape;439;p55"/>
          <p:cNvSpPr txBox="1"/>
          <p:nvPr/>
        </p:nvSpPr>
        <p:spPr>
          <a:xfrm>
            <a:off x="874550" y="3205313"/>
            <a:ext cx="520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-"/>
            </a:pPr>
            <a:r>
              <a:rPr b="1" lang="en-US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Start</a:t>
            </a:r>
            <a:r>
              <a:rPr b="1" lang="en-US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a container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0" name="Google Shape;440;p55"/>
          <p:cNvSpPr txBox="1"/>
          <p:nvPr/>
        </p:nvSpPr>
        <p:spPr>
          <a:xfrm>
            <a:off x="1388250" y="3831675"/>
            <a:ext cx="63066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docker container start </a:t>
            </a:r>
            <a:r>
              <a:rPr lang="en-US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container-name</a:t>
            </a:r>
            <a:endParaRPr>
              <a:solidFill>
                <a:schemeClr val="dk2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6"/>
          <p:cNvSpPr txBox="1"/>
          <p:nvPr>
            <p:ph type="title"/>
          </p:nvPr>
        </p:nvSpPr>
        <p:spPr>
          <a:xfrm>
            <a:off x="267025" y="927775"/>
            <a:ext cx="34713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Containers Commands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56"/>
          <p:cNvSpPr txBox="1"/>
          <p:nvPr/>
        </p:nvSpPr>
        <p:spPr>
          <a:xfrm>
            <a:off x="874550" y="1882725"/>
            <a:ext cx="520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-"/>
            </a:pPr>
            <a:r>
              <a:rPr b="1" lang="en-US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Remove a container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7" name="Google Shape;447;p56"/>
          <p:cNvSpPr txBox="1"/>
          <p:nvPr/>
        </p:nvSpPr>
        <p:spPr>
          <a:xfrm>
            <a:off x="1388250" y="2464500"/>
            <a:ext cx="68325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docker container rm &lt;container identifier&gt;</a:t>
            </a:r>
            <a:endParaRPr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448" name="Google Shape;448;p56"/>
          <p:cNvSpPr txBox="1"/>
          <p:nvPr/>
        </p:nvSpPr>
        <p:spPr>
          <a:xfrm>
            <a:off x="874550" y="3129113"/>
            <a:ext cx="5202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US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--rm </a:t>
            </a:r>
            <a:r>
              <a:rPr b="1" lang="en-US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indicate</a:t>
            </a:r>
            <a:r>
              <a:rPr b="1" lang="en-US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that a container will be automatically removed </a:t>
            </a:r>
            <a:br>
              <a:rPr b="1" lang="en-US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-US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after it </a:t>
            </a:r>
            <a:r>
              <a:rPr b="1" lang="en-US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stops</a:t>
            </a:r>
            <a:r>
              <a:rPr b="1" lang="en-US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9" name="Google Shape;449;p56"/>
          <p:cNvSpPr txBox="1"/>
          <p:nvPr/>
        </p:nvSpPr>
        <p:spPr>
          <a:xfrm>
            <a:off x="1388250" y="3831675"/>
            <a:ext cx="6306600" cy="6156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docker container run --rm --detach --publish 8888:80 --name hello-</a:t>
            </a:r>
            <a:r>
              <a:rPr lang="en-US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dock-volatile</a:t>
            </a:r>
            <a:r>
              <a:rPr lang="en-US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</a:t>
            </a:r>
            <a:r>
              <a:rPr lang="en-US">
                <a:solidFill>
                  <a:schemeClr val="dk2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ramisalman/gsg-meme</a:t>
            </a:r>
            <a:endParaRPr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7"/>
          <p:cNvSpPr txBox="1"/>
          <p:nvPr>
            <p:ph type="title"/>
          </p:nvPr>
        </p:nvSpPr>
        <p:spPr>
          <a:xfrm>
            <a:off x="267025" y="927775"/>
            <a:ext cx="34713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Basic commands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57"/>
          <p:cNvSpPr txBox="1"/>
          <p:nvPr/>
        </p:nvSpPr>
        <p:spPr>
          <a:xfrm>
            <a:off x="1212900" y="3380738"/>
            <a:ext cx="3852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docker run ubuntu</a:t>
            </a:r>
            <a:endParaRPr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456" name="Google Shape;456;p57"/>
          <p:cNvSpPr txBox="1"/>
          <p:nvPr/>
        </p:nvSpPr>
        <p:spPr>
          <a:xfrm>
            <a:off x="710925" y="2318825"/>
            <a:ext cx="5202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US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Container are not made to host an OS. It’s made to run a process. If the web server </a:t>
            </a:r>
            <a:r>
              <a:rPr b="1" lang="en-US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stopped then the container will stop. 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8"/>
          <p:cNvSpPr txBox="1"/>
          <p:nvPr>
            <p:ph type="title"/>
          </p:nvPr>
        </p:nvSpPr>
        <p:spPr>
          <a:xfrm>
            <a:off x="267025" y="927775"/>
            <a:ext cx="34713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Interactive Mode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58"/>
          <p:cNvSpPr txBox="1"/>
          <p:nvPr/>
        </p:nvSpPr>
        <p:spPr>
          <a:xfrm>
            <a:off x="748325" y="1669875"/>
            <a:ext cx="8676600" cy="25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Usually we need to interact with the container </a:t>
            </a:r>
            <a:endParaRPr b="1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-i --interactive </a:t>
            </a:r>
            <a:r>
              <a:rPr lang="en-US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option connects you to the input stream of the container, so that you can send inputs to bash.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US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-t --tty </a:t>
            </a:r>
            <a:r>
              <a:rPr lang="en-US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option makes sure that you get some good formatting and a native terminal-like experience by allocating a pseudo-tty.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3" name="Google Shape;463;p58"/>
          <p:cNvSpPr txBox="1"/>
          <p:nvPr/>
        </p:nvSpPr>
        <p:spPr>
          <a:xfrm>
            <a:off x="1274350" y="4440450"/>
            <a:ext cx="47721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docker container run --rm -it ubuntu</a:t>
            </a:r>
            <a:endParaRPr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>
            <p:ph type="title"/>
          </p:nvPr>
        </p:nvSpPr>
        <p:spPr>
          <a:xfrm>
            <a:off x="267025" y="927775"/>
            <a:ext cx="34713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2"/>
          <p:cNvSpPr txBox="1"/>
          <p:nvPr/>
        </p:nvSpPr>
        <p:spPr>
          <a:xfrm>
            <a:off x="0" y="2007875"/>
            <a:ext cx="35745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-"/>
            </a:pPr>
            <a:r>
              <a:rPr b="1" lang="en-US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Clashing Tools / Versions between different projects</a:t>
            </a:r>
            <a:endParaRPr b="1"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4" name="Google Shape;2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3725" y="927775"/>
            <a:ext cx="3729775" cy="369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2"/>
          <p:cNvSpPr txBox="1"/>
          <p:nvPr/>
        </p:nvSpPr>
        <p:spPr>
          <a:xfrm>
            <a:off x="0" y="2900725"/>
            <a:ext cx="3574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-"/>
            </a:pPr>
            <a:r>
              <a:rPr b="1" lang="en-US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Dependencies</a:t>
            </a:r>
            <a:r>
              <a:rPr b="1" lang="en-US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are hard to manage. 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9"/>
          <p:cNvSpPr/>
          <p:nvPr/>
        </p:nvSpPr>
        <p:spPr>
          <a:xfrm>
            <a:off x="3695725" y="2149000"/>
            <a:ext cx="2224500" cy="114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it’s </a:t>
            </a:r>
            <a:r>
              <a:rPr lang="en-US"/>
              <a:t>working</a:t>
            </a:r>
            <a:r>
              <a:rPr lang="en-US"/>
              <a:t> 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r>
              <a:rPr lang="en-US"/>
              <a:t>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code + env</a:t>
            </a:r>
            <a:endParaRPr/>
          </a:p>
        </p:txBody>
      </p:sp>
      <p:sp>
        <p:nvSpPr>
          <p:cNvPr id="469" name="Google Shape;469;p59"/>
          <p:cNvSpPr txBox="1"/>
          <p:nvPr/>
        </p:nvSpPr>
        <p:spPr>
          <a:xfrm>
            <a:off x="535225" y="1696025"/>
            <a:ext cx="25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docker pull image_name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0" name="Google Shape;470;p59"/>
          <p:cNvSpPr txBox="1"/>
          <p:nvPr/>
        </p:nvSpPr>
        <p:spPr>
          <a:xfrm>
            <a:off x="3958925" y="1696025"/>
            <a:ext cx="25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docker run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1" name="Google Shape;471;p59"/>
          <p:cNvSpPr/>
          <p:nvPr/>
        </p:nvSpPr>
        <p:spPr>
          <a:xfrm>
            <a:off x="535225" y="2225200"/>
            <a:ext cx="2224500" cy="114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code + env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0"/>
          <p:cNvSpPr txBox="1"/>
          <p:nvPr>
            <p:ph type="title"/>
          </p:nvPr>
        </p:nvSpPr>
        <p:spPr>
          <a:xfrm>
            <a:off x="267025" y="927775"/>
            <a:ext cx="34713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exec vs run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60"/>
          <p:cNvSpPr txBox="1"/>
          <p:nvPr/>
        </p:nvSpPr>
        <p:spPr>
          <a:xfrm>
            <a:off x="1734475" y="2371650"/>
            <a:ext cx="47721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docker container run --rm -it ubuntu</a:t>
            </a:r>
            <a:endParaRPr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478" name="Google Shape;478;p60"/>
          <p:cNvSpPr txBox="1"/>
          <p:nvPr/>
        </p:nvSpPr>
        <p:spPr>
          <a:xfrm>
            <a:off x="1858825" y="3236850"/>
            <a:ext cx="47721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docker exec -it container_name bash</a:t>
            </a:r>
            <a:endParaRPr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479" name="Google Shape;479;p60"/>
          <p:cNvSpPr txBox="1"/>
          <p:nvPr/>
        </p:nvSpPr>
        <p:spPr>
          <a:xfrm>
            <a:off x="1430425" y="4243625"/>
            <a:ext cx="5628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b="1" lang="en-US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exec run commands on a running container. 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b="1" lang="en-US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run is used to run the command. 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1"/>
          <p:cNvSpPr txBox="1"/>
          <p:nvPr>
            <p:ph type="title"/>
          </p:nvPr>
        </p:nvSpPr>
        <p:spPr>
          <a:xfrm>
            <a:off x="267025" y="927775"/>
            <a:ext cx="52887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CMD VS ENTRYPOINT VS RUN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61"/>
          <p:cNvSpPr txBox="1"/>
          <p:nvPr/>
        </p:nvSpPr>
        <p:spPr>
          <a:xfrm>
            <a:off x="651375" y="1689800"/>
            <a:ext cx="8210700" cy="40635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touch Dockerfile</a:t>
            </a:r>
            <a:endParaRPr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nano Dockerfile</a:t>
            </a:r>
            <a:endParaRPr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$$$$$$$$$$</a:t>
            </a:r>
            <a:endParaRPr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FROM ubuntu</a:t>
            </a:r>
            <a:endParaRPr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RUN apt update</a:t>
            </a:r>
            <a:endParaRPr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ENTRYPOINT echo hi</a:t>
            </a:r>
            <a:endParaRPr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$$$$$$$$$</a:t>
            </a:r>
            <a:endParaRPr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docker build . -t ahmad</a:t>
            </a:r>
            <a:endParaRPr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docker container run ahmad</a:t>
            </a:r>
            <a:endParaRPr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2"/>
          <p:cNvSpPr txBox="1"/>
          <p:nvPr>
            <p:ph type="title"/>
          </p:nvPr>
        </p:nvSpPr>
        <p:spPr>
          <a:xfrm>
            <a:off x="267025" y="927775"/>
            <a:ext cx="52887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Building our own Docker File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62"/>
          <p:cNvSpPr txBox="1"/>
          <p:nvPr/>
        </p:nvSpPr>
        <p:spPr>
          <a:xfrm>
            <a:off x="935350" y="1932675"/>
            <a:ext cx="511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b="1" lang="en-US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Dockerize your own application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2" name="Google Shape;492;p62"/>
          <p:cNvSpPr txBox="1"/>
          <p:nvPr/>
        </p:nvSpPr>
        <p:spPr>
          <a:xfrm>
            <a:off x="1432800" y="3296075"/>
            <a:ext cx="4772100" cy="14775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FROM node:7.10</a:t>
            </a:r>
            <a:endParaRPr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WORKDIR /usr/app</a:t>
            </a:r>
            <a:endParaRPr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COPY . ./</a:t>
            </a:r>
            <a:endParaRPr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RUN npm install</a:t>
            </a:r>
            <a:endParaRPr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EXPOSE 3000</a:t>
            </a:r>
            <a:endParaRPr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ENTRYPOINT npm start</a:t>
            </a:r>
            <a:endParaRPr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493" name="Google Shape;493;p62"/>
          <p:cNvSpPr txBox="1"/>
          <p:nvPr/>
        </p:nvSpPr>
        <p:spPr>
          <a:xfrm>
            <a:off x="941400" y="2388575"/>
            <a:ext cx="5111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b="1" lang="en-US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Enter the folder and create a file called Dockerfile and paste the following code. 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3"/>
          <p:cNvSpPr txBox="1"/>
          <p:nvPr>
            <p:ph type="title"/>
          </p:nvPr>
        </p:nvSpPr>
        <p:spPr>
          <a:xfrm>
            <a:off x="267025" y="927775"/>
            <a:ext cx="52887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Building our own Docker File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63"/>
          <p:cNvSpPr txBox="1"/>
          <p:nvPr/>
        </p:nvSpPr>
        <p:spPr>
          <a:xfrm>
            <a:off x="935350" y="1932675"/>
            <a:ext cx="511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b="1" lang="en-US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Dockerize your own application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0" name="Google Shape;500;p63"/>
          <p:cNvSpPr txBox="1"/>
          <p:nvPr/>
        </p:nvSpPr>
        <p:spPr>
          <a:xfrm>
            <a:off x="1432800" y="3296075"/>
            <a:ext cx="4772100" cy="14775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FROM node:7.10</a:t>
            </a:r>
            <a:endParaRPr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WORKDIR /usr/app</a:t>
            </a:r>
            <a:endParaRPr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COPY . ./</a:t>
            </a:r>
            <a:endParaRPr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RUN npm install</a:t>
            </a:r>
            <a:endParaRPr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EXPOSE 3000</a:t>
            </a:r>
            <a:endParaRPr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ENTRYPOINT npm start</a:t>
            </a:r>
            <a:endParaRPr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501" name="Google Shape;501;p63"/>
          <p:cNvSpPr txBox="1"/>
          <p:nvPr/>
        </p:nvSpPr>
        <p:spPr>
          <a:xfrm>
            <a:off x="941400" y="2388575"/>
            <a:ext cx="5111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b="1" lang="en-US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Enter the folder and create a file called Dockerfile and paste the following code. 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4"/>
          <p:cNvSpPr txBox="1"/>
          <p:nvPr>
            <p:ph type="title"/>
          </p:nvPr>
        </p:nvSpPr>
        <p:spPr>
          <a:xfrm>
            <a:off x="267025" y="927775"/>
            <a:ext cx="52887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Building our own Docker File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64"/>
          <p:cNvSpPr txBox="1"/>
          <p:nvPr/>
        </p:nvSpPr>
        <p:spPr>
          <a:xfrm>
            <a:off x="1432800" y="2395975"/>
            <a:ext cx="47721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docker build -t getting-started .</a:t>
            </a:r>
            <a:endParaRPr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508" name="Google Shape;508;p64"/>
          <p:cNvSpPr txBox="1"/>
          <p:nvPr/>
        </p:nvSpPr>
        <p:spPr>
          <a:xfrm>
            <a:off x="1093800" y="1839150"/>
            <a:ext cx="511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b="1" lang="en-US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Build you own docker image. 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9" name="Google Shape;509;p64"/>
          <p:cNvSpPr txBox="1"/>
          <p:nvPr/>
        </p:nvSpPr>
        <p:spPr>
          <a:xfrm>
            <a:off x="1432800" y="3623850"/>
            <a:ext cx="47721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docker run -d -p 3000:3000 getting-started</a:t>
            </a:r>
            <a:endParaRPr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510" name="Google Shape;510;p64"/>
          <p:cNvSpPr txBox="1"/>
          <p:nvPr/>
        </p:nvSpPr>
        <p:spPr>
          <a:xfrm>
            <a:off x="1093800" y="3067025"/>
            <a:ext cx="511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b="1" lang="en-US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Run the image using the </a:t>
            </a:r>
            <a:r>
              <a:rPr b="1" lang="en-US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following</a:t>
            </a:r>
            <a:r>
              <a:rPr b="1" lang="en-US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US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command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5"/>
          <p:cNvSpPr txBox="1"/>
          <p:nvPr>
            <p:ph type="title"/>
          </p:nvPr>
        </p:nvSpPr>
        <p:spPr>
          <a:xfrm>
            <a:off x="267025" y="927775"/>
            <a:ext cx="52887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Docker Compose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6" name="Google Shape;51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1325" y="1218100"/>
            <a:ext cx="2174601" cy="72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2000" y="782325"/>
            <a:ext cx="1809075" cy="186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9174" y="2207575"/>
            <a:ext cx="2035926" cy="14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65"/>
          <p:cNvPicPr preferRelativeResize="0"/>
          <p:nvPr/>
        </p:nvPicPr>
        <p:blipFill rotWithShape="1">
          <a:blip r:embed="rId6">
            <a:alphaModFix/>
          </a:blip>
          <a:srcRect b="0" l="0" r="0" t="18613"/>
          <a:stretch/>
        </p:blipFill>
        <p:spPr>
          <a:xfrm>
            <a:off x="4511475" y="3715475"/>
            <a:ext cx="3304701" cy="134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4675" y="2250053"/>
            <a:ext cx="2583639" cy="134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16750" y="2575800"/>
            <a:ext cx="1438700" cy="14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65"/>
          <p:cNvSpPr txBox="1"/>
          <p:nvPr/>
        </p:nvSpPr>
        <p:spPr>
          <a:xfrm>
            <a:off x="0" y="37981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65"/>
          <p:cNvSpPr txBox="1"/>
          <p:nvPr/>
        </p:nvSpPr>
        <p:spPr>
          <a:xfrm>
            <a:off x="193675" y="1944775"/>
            <a:ext cx="28062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US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Compose is a tool for defining and running multi-container Docker applications. With Compose, you use a YAML file to configure your application’s services.</a:t>
            </a:r>
            <a:endParaRPr b="1"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6"/>
          <p:cNvSpPr txBox="1"/>
          <p:nvPr>
            <p:ph type="title"/>
          </p:nvPr>
        </p:nvSpPr>
        <p:spPr>
          <a:xfrm>
            <a:off x="267025" y="927775"/>
            <a:ext cx="52887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Docker Compose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66"/>
          <p:cNvSpPr txBox="1"/>
          <p:nvPr/>
        </p:nvSpPr>
        <p:spPr>
          <a:xfrm>
            <a:off x="1093800" y="1839150"/>
            <a:ext cx="511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b="1" lang="en-US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Use the following </a:t>
            </a:r>
            <a:r>
              <a:rPr b="1" lang="en-US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link</a:t>
            </a:r>
            <a:r>
              <a:rPr lang="en-US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and clone the repo: 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0" name="Google Shape;530;p66"/>
          <p:cNvSpPr txBox="1"/>
          <p:nvPr/>
        </p:nvSpPr>
        <p:spPr>
          <a:xfrm>
            <a:off x="1281275" y="2599425"/>
            <a:ext cx="511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b="1" lang="en-US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Open anyone of the projects and run the following 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1" name="Google Shape;531;p66"/>
          <p:cNvSpPr txBox="1"/>
          <p:nvPr/>
        </p:nvSpPr>
        <p:spPr>
          <a:xfrm>
            <a:off x="1620275" y="3249325"/>
            <a:ext cx="47721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docker-compose up</a:t>
            </a:r>
            <a:endParaRPr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7"/>
          <p:cNvSpPr txBox="1"/>
          <p:nvPr>
            <p:ph type="title"/>
          </p:nvPr>
        </p:nvSpPr>
        <p:spPr>
          <a:xfrm>
            <a:off x="267025" y="927775"/>
            <a:ext cx="58788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Second</a:t>
            </a:r>
            <a:r>
              <a:rPr lang="en-US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Docker Application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67"/>
          <p:cNvSpPr txBox="1"/>
          <p:nvPr/>
        </p:nvSpPr>
        <p:spPr>
          <a:xfrm>
            <a:off x="943225" y="2371650"/>
            <a:ext cx="6999000" cy="28938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version: '3.1'</a:t>
            </a:r>
            <a:endParaRPr sz="1100"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services:</a:t>
            </a:r>
            <a:endParaRPr sz="1100"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 db:</a:t>
            </a:r>
            <a:endParaRPr sz="1100"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	image: mysql</a:t>
            </a:r>
            <a:endParaRPr sz="1100"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	restart: always</a:t>
            </a:r>
            <a:endParaRPr sz="1100"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	environment:</a:t>
            </a:r>
            <a:endParaRPr sz="1100"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   	MYSQL_ROOT_PASSWORD: root</a:t>
            </a:r>
            <a:endParaRPr sz="1100"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   	MYSQL_DATABASE: gsg</a:t>
            </a:r>
            <a:endParaRPr sz="1100"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	ports:</a:t>
            </a:r>
            <a:endParaRPr sz="1100"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   	- "3307:3306"</a:t>
            </a:r>
            <a:endParaRPr sz="1100"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	volumes:</a:t>
            </a:r>
            <a:endParaRPr sz="1100"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   	- $HOME/Desktop/MySQL-Snippets/school.sql:/school.sql</a:t>
            </a:r>
            <a:endParaRPr sz="1100"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538" name="Google Shape;538;p67"/>
          <p:cNvSpPr txBox="1"/>
          <p:nvPr/>
        </p:nvSpPr>
        <p:spPr>
          <a:xfrm>
            <a:off x="867025" y="1832850"/>
            <a:ext cx="5202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-"/>
            </a:pPr>
            <a:r>
              <a:rPr b="1" lang="en-US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Create a file called docker-compose.yml and paste the following inside it: 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8"/>
          <p:cNvSpPr txBox="1"/>
          <p:nvPr>
            <p:ph type="title"/>
          </p:nvPr>
        </p:nvSpPr>
        <p:spPr>
          <a:xfrm>
            <a:off x="267025" y="927775"/>
            <a:ext cx="44181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Second Docker Application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68"/>
          <p:cNvSpPr txBox="1"/>
          <p:nvPr/>
        </p:nvSpPr>
        <p:spPr>
          <a:xfrm>
            <a:off x="1072500" y="3940675"/>
            <a:ext cx="6999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docker ps</a:t>
            </a:r>
            <a:endParaRPr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545" name="Google Shape;545;p68"/>
          <p:cNvSpPr txBox="1"/>
          <p:nvPr/>
        </p:nvSpPr>
        <p:spPr>
          <a:xfrm>
            <a:off x="943150" y="2021100"/>
            <a:ext cx="5202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-"/>
            </a:pPr>
            <a:r>
              <a:rPr b="1" lang="en-US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Enter the directory where you placed your docker-compose file and run the following: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6" name="Google Shape;546;p68"/>
          <p:cNvSpPr txBox="1"/>
          <p:nvPr/>
        </p:nvSpPr>
        <p:spPr>
          <a:xfrm>
            <a:off x="1072500" y="2779675"/>
            <a:ext cx="6999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docker-compose up</a:t>
            </a:r>
            <a:endParaRPr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547" name="Google Shape;547;p68"/>
          <p:cNvSpPr txBox="1"/>
          <p:nvPr/>
        </p:nvSpPr>
        <p:spPr>
          <a:xfrm>
            <a:off x="943150" y="3367825"/>
            <a:ext cx="520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-"/>
            </a:pPr>
            <a:r>
              <a:rPr b="1" lang="en-US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List the </a:t>
            </a:r>
            <a:r>
              <a:rPr b="1" lang="en-US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running</a:t>
            </a:r>
            <a:r>
              <a:rPr b="1" lang="en-US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containers on your device 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>
            <p:ph type="title"/>
          </p:nvPr>
        </p:nvSpPr>
        <p:spPr>
          <a:xfrm>
            <a:off x="267025" y="927775"/>
            <a:ext cx="34713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3"/>
          <p:cNvSpPr txBox="1"/>
          <p:nvPr/>
        </p:nvSpPr>
        <p:spPr>
          <a:xfrm>
            <a:off x="0" y="2007875"/>
            <a:ext cx="35745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-"/>
            </a:pPr>
            <a:r>
              <a:rPr b="1" lang="en-US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Configuration</a:t>
            </a:r>
            <a:r>
              <a:rPr b="1" lang="en-US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is repeated on each device, </a:t>
            </a:r>
            <a:r>
              <a:rPr b="1" lang="en-US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perhaps</a:t>
            </a:r>
            <a:r>
              <a:rPr b="1" lang="en-US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with different steps.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2" name="Google Shape;2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4293" y="2429392"/>
            <a:ext cx="948902" cy="94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6372" y="2429391"/>
            <a:ext cx="1994529" cy="112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6557" y="3741725"/>
            <a:ext cx="4332845" cy="94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3"/>
          <p:cNvSpPr txBox="1"/>
          <p:nvPr/>
        </p:nvSpPr>
        <p:spPr>
          <a:xfrm>
            <a:off x="73075" y="3126725"/>
            <a:ext cx="35745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-"/>
            </a:pPr>
            <a:r>
              <a:rPr b="1" lang="en-US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Different development environments within a team / company</a:t>
            </a:r>
            <a:endParaRPr b="1"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6" name="Google Shape;22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6312" y="756550"/>
            <a:ext cx="1362975" cy="130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9"/>
          <p:cNvSpPr txBox="1"/>
          <p:nvPr>
            <p:ph type="title"/>
          </p:nvPr>
        </p:nvSpPr>
        <p:spPr>
          <a:xfrm>
            <a:off x="267025" y="927775"/>
            <a:ext cx="47631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Second Docker Application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69"/>
          <p:cNvSpPr txBox="1"/>
          <p:nvPr/>
        </p:nvSpPr>
        <p:spPr>
          <a:xfrm>
            <a:off x="1072500" y="3940675"/>
            <a:ext cx="6999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mysql -uroot -proot</a:t>
            </a:r>
            <a:endParaRPr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554" name="Google Shape;554;p69"/>
          <p:cNvSpPr txBox="1"/>
          <p:nvPr/>
        </p:nvSpPr>
        <p:spPr>
          <a:xfrm>
            <a:off x="943150" y="2021100"/>
            <a:ext cx="520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-"/>
            </a:pPr>
            <a:r>
              <a:rPr b="1" lang="en-US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Run the following commands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5" name="Google Shape;555;p69"/>
          <p:cNvSpPr txBox="1"/>
          <p:nvPr/>
        </p:nvSpPr>
        <p:spPr>
          <a:xfrm>
            <a:off x="1072500" y="2686813"/>
            <a:ext cx="6999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docker exec -it mysql_db_1 bash</a:t>
            </a:r>
            <a:endParaRPr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556" name="Google Shape;556;p69"/>
          <p:cNvSpPr txBox="1"/>
          <p:nvPr/>
        </p:nvSpPr>
        <p:spPr>
          <a:xfrm>
            <a:off x="943150" y="3367825"/>
            <a:ext cx="520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-"/>
            </a:pPr>
            <a:r>
              <a:rPr b="1" lang="en-US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Connect to the database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0"/>
          <p:cNvSpPr txBox="1"/>
          <p:nvPr>
            <p:ph type="title"/>
          </p:nvPr>
        </p:nvSpPr>
        <p:spPr>
          <a:xfrm>
            <a:off x="267025" y="927775"/>
            <a:ext cx="42858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Second Docker Application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70"/>
          <p:cNvSpPr txBox="1"/>
          <p:nvPr/>
        </p:nvSpPr>
        <p:spPr>
          <a:xfrm>
            <a:off x="943150" y="1792500"/>
            <a:ext cx="520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-"/>
            </a:pPr>
            <a:r>
              <a:rPr b="1" lang="en-US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Enter the database you have created.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3" name="Google Shape;563;p70"/>
          <p:cNvSpPr txBox="1"/>
          <p:nvPr/>
        </p:nvSpPr>
        <p:spPr>
          <a:xfrm>
            <a:off x="1072500" y="2229613"/>
            <a:ext cx="6999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USE gsg</a:t>
            </a:r>
            <a:endParaRPr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564" name="Google Shape;564;p70"/>
          <p:cNvSpPr txBox="1"/>
          <p:nvPr/>
        </p:nvSpPr>
        <p:spPr>
          <a:xfrm>
            <a:off x="943150" y="2790950"/>
            <a:ext cx="520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-"/>
            </a:pPr>
            <a:r>
              <a:rPr b="1" lang="en-US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List the tables inside the database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5" name="Google Shape;565;p70"/>
          <p:cNvSpPr txBox="1"/>
          <p:nvPr/>
        </p:nvSpPr>
        <p:spPr>
          <a:xfrm>
            <a:off x="1072500" y="3228063"/>
            <a:ext cx="6999000" cy="4002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SHOW TABLES;</a:t>
            </a:r>
            <a:endParaRPr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566" name="Google Shape;566;p70"/>
          <p:cNvSpPr txBox="1"/>
          <p:nvPr/>
        </p:nvSpPr>
        <p:spPr>
          <a:xfrm>
            <a:off x="1007825" y="3789400"/>
            <a:ext cx="520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-"/>
            </a:pPr>
            <a:r>
              <a:rPr b="1" lang="en-US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Create a table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7" name="Google Shape;567;p70"/>
          <p:cNvSpPr txBox="1"/>
          <p:nvPr/>
        </p:nvSpPr>
        <p:spPr>
          <a:xfrm>
            <a:off x="1137175" y="4226513"/>
            <a:ext cx="6999000" cy="615600"/>
          </a:xfrm>
          <a:prstGeom prst="rect">
            <a:avLst/>
          </a:prstGeom>
          <a:solidFill>
            <a:srgbClr val="255235">
              <a:alpha val="137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CREATE TABLE pet (name VARCHAR(20), owner VARCHAR(20),</a:t>
            </a:r>
            <a:endParaRPr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1A1A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   	species VARCHAR(20), sex CHAR(1), birth DATE, death DATE);</a:t>
            </a:r>
            <a:endParaRPr>
              <a:solidFill>
                <a:srgbClr val="1A1A1A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267025" y="927775"/>
            <a:ext cx="34713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34"/>
          <p:cNvPicPr preferRelativeResize="0"/>
          <p:nvPr/>
        </p:nvPicPr>
        <p:blipFill rotWithShape="1">
          <a:blip r:embed="rId3">
            <a:alphaModFix/>
          </a:blip>
          <a:srcRect b="6855" l="9711" r="10619" t="13424"/>
          <a:stretch/>
        </p:blipFill>
        <p:spPr>
          <a:xfrm>
            <a:off x="4702000" y="592900"/>
            <a:ext cx="1502570" cy="1442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4"/>
          <p:cNvPicPr preferRelativeResize="0"/>
          <p:nvPr/>
        </p:nvPicPr>
        <p:blipFill rotWithShape="1">
          <a:blip r:embed="rId3">
            <a:alphaModFix/>
          </a:blip>
          <a:srcRect b="6855" l="9711" r="10619" t="13424"/>
          <a:stretch/>
        </p:blipFill>
        <p:spPr>
          <a:xfrm>
            <a:off x="4702000" y="2035003"/>
            <a:ext cx="1502570" cy="1442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 rotWithShape="1">
          <a:blip r:embed="rId3">
            <a:alphaModFix/>
          </a:blip>
          <a:srcRect b="6855" l="9711" r="10619" t="13424"/>
          <a:stretch/>
        </p:blipFill>
        <p:spPr>
          <a:xfrm>
            <a:off x="4702003" y="3518923"/>
            <a:ext cx="1502570" cy="1442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4"/>
          <p:cNvPicPr preferRelativeResize="0"/>
          <p:nvPr/>
        </p:nvPicPr>
        <p:blipFill rotWithShape="1">
          <a:blip r:embed="rId4">
            <a:alphaModFix/>
          </a:blip>
          <a:srcRect b="3116" l="4731" r="7970" t="9585"/>
          <a:stretch/>
        </p:blipFill>
        <p:spPr>
          <a:xfrm>
            <a:off x="1405700" y="1958800"/>
            <a:ext cx="1658350" cy="1658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p34"/>
          <p:cNvCxnSpPr>
            <a:stCxn id="235" idx="3"/>
            <a:endCxn id="232" idx="1"/>
          </p:cNvCxnSpPr>
          <p:nvPr/>
        </p:nvCxnSpPr>
        <p:spPr>
          <a:xfrm flipH="1" rot="10800000">
            <a:off x="3064050" y="1314075"/>
            <a:ext cx="1638000" cy="147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" name="Google Shape;237;p34"/>
          <p:cNvCxnSpPr>
            <a:stCxn id="235" idx="3"/>
            <a:endCxn id="233" idx="1"/>
          </p:cNvCxnSpPr>
          <p:nvPr/>
        </p:nvCxnSpPr>
        <p:spPr>
          <a:xfrm flipH="1" rot="10800000">
            <a:off x="3064050" y="2756175"/>
            <a:ext cx="1638000" cy="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" name="Google Shape;238;p34"/>
          <p:cNvCxnSpPr>
            <a:stCxn id="235" idx="3"/>
            <a:endCxn id="234" idx="1"/>
          </p:cNvCxnSpPr>
          <p:nvPr/>
        </p:nvCxnSpPr>
        <p:spPr>
          <a:xfrm>
            <a:off x="3064050" y="2787975"/>
            <a:ext cx="1638000" cy="145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9" name="Google Shape;239;p34"/>
          <p:cNvSpPr txBox="1"/>
          <p:nvPr/>
        </p:nvSpPr>
        <p:spPr>
          <a:xfrm>
            <a:off x="6436925" y="1121500"/>
            <a:ext cx="1224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US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Development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0" name="Google Shape;240;p34"/>
          <p:cNvSpPr txBox="1"/>
          <p:nvPr/>
        </p:nvSpPr>
        <p:spPr>
          <a:xfrm>
            <a:off x="6436925" y="2563600"/>
            <a:ext cx="1224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US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Testing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34"/>
          <p:cNvSpPr txBox="1"/>
          <p:nvPr/>
        </p:nvSpPr>
        <p:spPr>
          <a:xfrm>
            <a:off x="6436925" y="4047525"/>
            <a:ext cx="1224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US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Production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/>
          <p:nvPr>
            <p:ph type="title"/>
          </p:nvPr>
        </p:nvSpPr>
        <p:spPr>
          <a:xfrm>
            <a:off x="267025" y="927775"/>
            <a:ext cx="34713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Illustration example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7475" y="2029875"/>
            <a:ext cx="3219926" cy="217340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5"/>
          <p:cNvSpPr/>
          <p:nvPr/>
        </p:nvSpPr>
        <p:spPr>
          <a:xfrm>
            <a:off x="3326200" y="1983325"/>
            <a:ext cx="2438700" cy="959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5"/>
          <p:cNvSpPr/>
          <p:nvPr/>
        </p:nvSpPr>
        <p:spPr>
          <a:xfrm>
            <a:off x="3749300" y="2862775"/>
            <a:ext cx="2438700" cy="959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5"/>
          <p:cNvSpPr/>
          <p:nvPr/>
        </p:nvSpPr>
        <p:spPr>
          <a:xfrm>
            <a:off x="832000" y="2370025"/>
            <a:ext cx="1578000" cy="5724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Dishes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35"/>
          <p:cNvSpPr/>
          <p:nvPr/>
        </p:nvSpPr>
        <p:spPr>
          <a:xfrm>
            <a:off x="7071625" y="2862775"/>
            <a:ext cx="1578000" cy="5724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Food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2" name="Google Shape;252;p35"/>
          <p:cNvCxnSpPr>
            <a:stCxn id="248" idx="1"/>
            <a:endCxn id="250" idx="3"/>
          </p:cNvCxnSpPr>
          <p:nvPr/>
        </p:nvCxnSpPr>
        <p:spPr>
          <a:xfrm flipH="1">
            <a:off x="2410000" y="2462875"/>
            <a:ext cx="916200" cy="1935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35"/>
          <p:cNvCxnSpPr>
            <a:stCxn id="251" idx="1"/>
            <a:endCxn id="249" idx="3"/>
          </p:cNvCxnSpPr>
          <p:nvPr/>
        </p:nvCxnSpPr>
        <p:spPr>
          <a:xfrm flipH="1">
            <a:off x="6188125" y="3148975"/>
            <a:ext cx="883500" cy="1935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35"/>
          <p:cNvSpPr/>
          <p:nvPr/>
        </p:nvSpPr>
        <p:spPr>
          <a:xfrm>
            <a:off x="3421439" y="4435325"/>
            <a:ext cx="2832000" cy="4023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 Picnic Basket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/>
          <p:nvPr>
            <p:ph type="title"/>
          </p:nvPr>
        </p:nvSpPr>
        <p:spPr>
          <a:xfrm>
            <a:off x="267025" y="927775"/>
            <a:ext cx="34713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Illustration example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2375" y="2010600"/>
            <a:ext cx="1897300" cy="1280649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6"/>
          <p:cNvSpPr/>
          <p:nvPr/>
        </p:nvSpPr>
        <p:spPr>
          <a:xfrm>
            <a:off x="1229100" y="2470250"/>
            <a:ext cx="1740300" cy="7038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It’s portable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2" name="Google Shape;262;p36"/>
          <p:cNvSpPr/>
          <p:nvPr/>
        </p:nvSpPr>
        <p:spPr>
          <a:xfrm>
            <a:off x="6512650" y="2470250"/>
            <a:ext cx="1740300" cy="7038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You can share it and use it everywhere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p36"/>
          <p:cNvSpPr/>
          <p:nvPr/>
        </p:nvSpPr>
        <p:spPr>
          <a:xfrm>
            <a:off x="3870863" y="4038400"/>
            <a:ext cx="1740300" cy="7038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It contains food and dishes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p36"/>
          <p:cNvSpPr/>
          <p:nvPr/>
        </p:nvSpPr>
        <p:spPr>
          <a:xfrm rot="5400000">
            <a:off x="3373025" y="2574650"/>
            <a:ext cx="239700" cy="495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6"/>
          <p:cNvSpPr/>
          <p:nvPr/>
        </p:nvSpPr>
        <p:spPr>
          <a:xfrm rot="-5400000">
            <a:off x="5869325" y="2574650"/>
            <a:ext cx="239700" cy="495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6"/>
          <p:cNvSpPr/>
          <p:nvPr/>
        </p:nvSpPr>
        <p:spPr>
          <a:xfrm>
            <a:off x="4621175" y="3378850"/>
            <a:ext cx="239700" cy="495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 txBox="1"/>
          <p:nvPr>
            <p:ph type="title"/>
          </p:nvPr>
        </p:nvSpPr>
        <p:spPr>
          <a:xfrm>
            <a:off x="267025" y="927775"/>
            <a:ext cx="34713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Illustration example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7"/>
          <p:cNvSpPr/>
          <p:nvPr/>
        </p:nvSpPr>
        <p:spPr>
          <a:xfrm>
            <a:off x="4742225" y="1884450"/>
            <a:ext cx="2947500" cy="185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4400" y="1944775"/>
            <a:ext cx="1017000" cy="10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0325" y="2881000"/>
            <a:ext cx="1325451" cy="93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2632" y="1997846"/>
            <a:ext cx="1259358" cy="806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3888" y="2718200"/>
            <a:ext cx="936651" cy="93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8"/>
          <p:cNvSpPr txBox="1"/>
          <p:nvPr>
            <p:ph type="title"/>
          </p:nvPr>
        </p:nvSpPr>
        <p:spPr>
          <a:xfrm>
            <a:off x="267025" y="927775"/>
            <a:ext cx="34713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8"/>
          <p:cNvSpPr txBox="1"/>
          <p:nvPr/>
        </p:nvSpPr>
        <p:spPr>
          <a:xfrm>
            <a:off x="215425" y="1944775"/>
            <a:ext cx="3574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-"/>
            </a:pPr>
            <a:r>
              <a:rPr b="1" lang="en-US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Virtual Machines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3" name="Google Shape;28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9200" y="2834963"/>
            <a:ext cx="1427575" cy="142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925" y="2834975"/>
            <a:ext cx="1334125" cy="133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9625" y="1293400"/>
            <a:ext cx="3347250" cy="337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